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0" r:id="rId4"/>
    <p:sldId id="263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79" r:id="rId17"/>
    <p:sldId id="280" r:id="rId18"/>
    <p:sldId id="281" r:id="rId19"/>
    <p:sldId id="266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7" autoAdjust="0"/>
  </p:normalViewPr>
  <p:slideViewPr>
    <p:cSldViewPr>
      <p:cViewPr>
        <p:scale>
          <a:sx n="125" d="100"/>
          <a:sy n="125" d="100"/>
        </p:scale>
        <p:origin x="-1224" y="-4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C2044-82C1-489A-A52E-7F8D6B92022D}" type="datetimeFigureOut">
              <a:rPr lang="ru-RU" smtClean="0"/>
              <a:pPr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8B766-B85B-4380-8D25-81CEB02CAE7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8B766-B85B-4380-8D25-81CEB02CAE7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3572-8866-43A4-9B24-83D9D098FFCF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7BC9-F6E2-4C82-9414-E263ACD83FB0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FA6E-8AA6-48B7-9E65-94E1DE51B1FD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BB86-EF00-46B4-BED4-22C19BFB4FDD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2114-4847-431D-9F0C-9CC6283AD592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9B56-8511-41CD-8F05-36EE22E76771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84AB-19CB-45A8-AE05-3AE22B98FC26}" type="datetime1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1701-C4BB-4BE9-B994-CB0F26660C8F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816B-C58D-4CD8-907C-C3668305183B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D36-674D-47C4-8C12-05BCD939BCA6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5" indent="0">
              <a:buNone/>
              <a:defRPr sz="2800"/>
            </a:lvl2pPr>
            <a:lvl3pPr marL="914350" indent="0">
              <a:buNone/>
              <a:defRPr sz="2400"/>
            </a:lvl3pPr>
            <a:lvl4pPr marL="1371524" indent="0">
              <a:buNone/>
              <a:defRPr sz="2000"/>
            </a:lvl4pPr>
            <a:lvl5pPr marL="1828700" indent="0">
              <a:buNone/>
              <a:defRPr sz="2000"/>
            </a:lvl5pPr>
            <a:lvl6pPr marL="2285874" indent="0">
              <a:buNone/>
              <a:defRPr sz="2000"/>
            </a:lvl6pPr>
            <a:lvl7pPr marL="2743049" indent="0">
              <a:buNone/>
              <a:defRPr sz="2000"/>
            </a:lvl7pPr>
            <a:lvl8pPr marL="3200224" indent="0">
              <a:buNone/>
              <a:defRPr sz="2000"/>
            </a:lvl8pPr>
            <a:lvl9pPr marL="36573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9B1-1135-44FB-88DD-20897042AC37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A727-994E-4998-A6B5-D7FB0120627A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5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1" indent="-342881" algn="l" defTabSz="91435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9" indent="-285734" algn="l" defTabSz="91435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8" indent="-228588" algn="l" defTabSz="91435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2" indent="-228588" algn="l" defTabSz="91435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87" indent="-228588" algn="l" defTabSz="91435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336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Дисперсия уклонов морской поверхности по изображениям со спутника Сентинел</a:t>
            </a:r>
            <a:r>
              <a:rPr lang="en-US" b="1" dirty="0" smtClean="0"/>
              <a:t>-2</a:t>
            </a:r>
            <a:r>
              <a:rPr lang="ru-RU" b="1" dirty="0" smtClean="0"/>
              <a:t> в зоне солнечного блика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57800" y="3257550"/>
            <a:ext cx="3352801" cy="131445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ea typeface="+mn-lt"/>
                <a:cs typeface="+mn-lt"/>
              </a:rPr>
              <a:t>Выполнил: </a:t>
            </a:r>
            <a:r>
              <a:rPr lang="ru-RU" dirty="0" smtClean="0">
                <a:solidFill>
                  <a:schemeClr val="tx1"/>
                </a:solidFill>
                <a:ea typeface="+mn-lt"/>
                <a:cs typeface="+mn-lt"/>
              </a:rPr>
              <a:t>Антипин С</a:t>
            </a:r>
            <a:r>
              <a:rPr lang="en-US" dirty="0" smtClean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ru-RU" dirty="0" smtClean="0">
                <a:solidFill>
                  <a:schemeClr val="tx1"/>
                </a:solidFill>
                <a:ea typeface="+mn-lt"/>
                <a:cs typeface="+mn-lt"/>
              </a:rPr>
              <a:t>О</a:t>
            </a:r>
            <a:r>
              <a:rPr lang="en-US" dirty="0" smtClean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  <a:ea typeface="+mn-lt"/>
                <a:cs typeface="+mn-lt"/>
              </a:rPr>
              <a:t>Научный руководитель:</a:t>
            </a:r>
            <a:r>
              <a:rPr lang="ru-RU" dirty="0" smtClean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ст. н. с, к. ф. м. н.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Морской гидрофизический институт РАН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ru-RU" dirty="0" smtClean="0">
                <a:solidFill>
                  <a:schemeClr val="tx1"/>
                </a:solidFill>
              </a:rPr>
              <a:t>МГИ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ru-RU" dirty="0" smtClean="0">
                <a:solidFill>
                  <a:schemeClr val="tx1"/>
                </a:solidFill>
              </a:rPr>
              <a:t> Юровская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Мария Владимировна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819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6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7" name="Picture 5" descr="C:\Users\sevas\OneDrive\Рабочий стол\photo_2022-05-12_01-36-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76550"/>
            <a:ext cx="4191000" cy="1788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7620000" cy="303498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Применение подхода к спутниковым изображениям</a:t>
            </a:r>
            <a:endParaRPr lang="ru-RU" sz="2400" b="1" dirty="0"/>
          </a:p>
        </p:txBody>
      </p:sp>
      <p:pic>
        <p:nvPicPr>
          <p:cNvPr id="24578" name="Picture 2" descr="&amp;Kcy;&amp;acy;&amp;rcy;&amp;tcy;&amp;icy;&amp;ncy;&amp;kcy;&amp;icy; &amp;pcy;&amp;ocy; &amp;zcy;&amp;acy;&amp;pcy;&amp;rcy;&amp;ocy;&amp;scy;&amp;ucy; &amp;dcy;&amp;rcy;&amp;ocy;&amp;ncy;"/>
          <p:cNvPicPr>
            <a:picLocks noChangeAspect="1" noChangeArrowheads="1"/>
          </p:cNvPicPr>
          <p:nvPr/>
        </p:nvPicPr>
        <p:blipFill>
          <a:blip r:embed="rId2" cstate="print"/>
          <a:srcRect l="6693" r="1772" b="4549"/>
          <a:stretch>
            <a:fillRect/>
          </a:stretch>
        </p:blipFill>
        <p:spPr bwMode="auto">
          <a:xfrm>
            <a:off x="6072198" y="1071552"/>
            <a:ext cx="2732050" cy="1446620"/>
          </a:xfrm>
          <a:prstGeom prst="rect">
            <a:avLst/>
          </a:prstGeom>
          <a:noFill/>
        </p:spPr>
      </p:pic>
      <p:pic>
        <p:nvPicPr>
          <p:cNvPr id="24582" name="Picture 6" descr="&amp;Kcy;&amp;acy;&amp;rcy;&amp;tcy;&amp;icy;&amp;ncy;&amp;kcy;&amp;icy; &amp;pcy;&amp;ocy; &amp;zcy;&amp;acy;&amp;pcy;&amp;rcy;&amp;ocy;&amp;scy;&amp;ucy; &amp;ncy;&amp;acy;&amp;ucy;&amp;chcy;&amp;ncy;&amp;ycy;&amp;jcy; &amp;scy;&amp;acy;&amp;mcy;&amp;ocy;&amp;lcy;&amp;iecy;&amp;tcy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071552"/>
            <a:ext cx="2971202" cy="1481047"/>
          </a:xfrm>
          <a:prstGeom prst="rect">
            <a:avLst/>
          </a:prstGeom>
          <a:noFill/>
        </p:spPr>
      </p:pic>
      <p:pic>
        <p:nvPicPr>
          <p:cNvPr id="24584" name="Picture 8" descr="&amp;Kcy;&amp;acy;&amp;rcy;&amp;tcy;&amp;icy;&amp;ncy;&amp;kcy;&amp;icy; &amp;pcy;&amp;ocy; &amp;zcy;&amp;acy;&amp;pcy;&amp;rcy;&amp;ocy;&amp;scy;&amp;ucy; &amp;ncy;&amp;acy;&amp;ucy;&amp;chcy;&amp;ncy;&amp;ocy;&amp;iecy; &amp;scy;&amp;ucy;&amp;dcy;&amp;ncy;&amp;ocy; &amp;vcy;&amp;ocy;&amp;dcy;&amp;yacy;&amp;ncy;&amp;icy;&amp;tscy;&amp;kcy;&amp;icy;&amp;jcy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71552"/>
            <a:ext cx="2365362" cy="1339463"/>
          </a:xfrm>
          <a:prstGeom prst="rect">
            <a:avLst/>
          </a:prstGeom>
          <a:noFill/>
        </p:spPr>
      </p:pic>
      <p:pic>
        <p:nvPicPr>
          <p:cNvPr id="24586" name="Picture 10" descr="&amp;Kcy;&amp;acy;&amp;rcy;&amp;tcy;&amp;icy;&amp;ncy;&amp;kcy;&amp;icy; &amp;pcy;&amp;ocy; &amp;zcy;&amp;acy;&amp;pcy;&amp;rcy;&amp;ocy;&amp;scy;&amp;ucy; sentinel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028950"/>
            <a:ext cx="4155144" cy="2114550"/>
          </a:xfrm>
          <a:prstGeom prst="rect">
            <a:avLst/>
          </a:prstGeom>
          <a:noFill/>
        </p:spPr>
      </p:pic>
      <p:pic>
        <p:nvPicPr>
          <p:cNvPr id="24588" name="Picture 12" descr="&amp;Kcy;&amp;acy;&amp;rcy;&amp;tcy;&amp;icy;&amp;ncy;&amp;kcy;&amp;icy; &amp;pcy;&amp;ocy; &amp;zcy;&amp;acy;&amp;pcy;&amp;rcy;&amp;ocy;&amp;scy;&amp;ucy; sentinel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3025385"/>
            <a:ext cx="4038600" cy="2118115"/>
          </a:xfrm>
          <a:prstGeom prst="rect">
            <a:avLst/>
          </a:prstGeom>
          <a:noFill/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Спутниковые измерения датчиками </a:t>
            </a:r>
            <a:r>
              <a:rPr lang="en-US" sz="2800" dirty="0" smtClean="0"/>
              <a:t>“push-broom”</a:t>
            </a:r>
            <a:endParaRPr lang="ru-RU" sz="2800" dirty="0"/>
          </a:p>
        </p:txBody>
      </p:sp>
      <p:pic>
        <p:nvPicPr>
          <p:cNvPr id="4" name="Picture 5" descr="&amp;Kcy;&amp;acy;&amp;rcy;&amp;tcy;&amp;icy;&amp;ncy;&amp;kcy;&amp;icy; &amp;pcy;&amp;ocy; &amp;zcy;&amp;acy;&amp;pcy;&amp;rcy;&amp;ocy;&amp;scy;&amp;ucy; meris tr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52550"/>
            <a:ext cx="688713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4343400" y="2038350"/>
            <a:ext cx="4537075" cy="280749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1400" dirty="0" smtClean="0"/>
              <a:t>Изображение формируется с помощью 13 детекторов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Направление </a:t>
            </a:r>
            <a:r>
              <a:rPr lang="ru-RU" sz="1400" dirty="0" smtClean="0"/>
              <a:t>визирование соседних детекторов отличается на небольшую величину, </a:t>
            </a:r>
            <a:r>
              <a:rPr lang="ru-RU" sz="1400" dirty="0" smtClean="0"/>
              <a:t>менее </a:t>
            </a:r>
            <a:r>
              <a:rPr lang="ru-RU" sz="1400" dirty="0" smtClean="0"/>
              <a:t>1 градуса.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Благодаря </a:t>
            </a:r>
            <a:r>
              <a:rPr lang="ru-RU" sz="1400" dirty="0" smtClean="0"/>
              <a:t>этому сдвигу углов, расстояние между наблюдаемыми точками на поверхности составляет до 46 км для соседних </a:t>
            </a:r>
            <a:r>
              <a:rPr lang="ru-RU" sz="1400" dirty="0" smtClean="0"/>
              <a:t>детекторов, </a:t>
            </a:r>
            <a:r>
              <a:rPr lang="ru-RU" sz="1400" dirty="0" smtClean="0"/>
              <a:t>и в зоне солнечного блика изображение выглядит «полосатым»</a:t>
            </a:r>
            <a:endParaRPr lang="ru-RU" sz="1400" dirty="0" smtClean="0"/>
          </a:p>
        </p:txBody>
      </p:sp>
      <p:sp>
        <p:nvSpPr>
          <p:cNvPr id="20484" name="AutoShape 5" descr="https://earth.esa.int/image/image_gallery?uuid=5bc83e21-0870-4405-905b-b8ae2b25a499&amp;groupId=247904&amp;t=1346670332886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5" name="Picture 7" descr="https://earth.esa.int/image/image_gallery?uuid=5bc83e21-0870-4405-905b-b8ae2b25a499&amp;groupId=247904&amp;t=13466703328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23950"/>
            <a:ext cx="2209800" cy="12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1" descr="&amp;Kcy;&amp;acy;&amp;rcy;&amp;tcy;&amp;icy;&amp;ncy;&amp;kcy;&amp;icy; &amp;pcy;&amp;ocy; &amp;zcy;&amp;acy;&amp;pcy;&amp;rcy;&amp;ocy;&amp;scy;&amp;ucy; sentinel-2 detec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5350"/>
            <a:ext cx="3505200" cy="100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Прямоугольник 9"/>
          <p:cNvSpPr>
            <a:spLocks noChangeArrowheads="1"/>
          </p:cNvSpPr>
          <p:nvPr/>
        </p:nvSpPr>
        <p:spPr bwMode="auto">
          <a:xfrm>
            <a:off x="685800" y="819150"/>
            <a:ext cx="1783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/>
              <a:t>Детекторы </a:t>
            </a:r>
            <a:r>
              <a:rPr lang="en-US" sz="1400" dirty="0"/>
              <a:t>Sentinel-2</a:t>
            </a:r>
            <a:endParaRPr lang="ru-RU" sz="1400" dirty="0"/>
          </a:p>
        </p:txBody>
      </p:sp>
      <p:pic>
        <p:nvPicPr>
          <p:cNvPr id="2048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6" y="2571750"/>
            <a:ext cx="3446690" cy="22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05000" y="361950"/>
            <a:ext cx="5925344" cy="30349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Особенности сенсоров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Sentinel-2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:\Users\Ьфкшф\Desktop\Bou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1950"/>
            <a:ext cx="5791200" cy="41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4552950"/>
            <a:ext cx="43910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Изображение </a:t>
            </a:r>
            <a:r>
              <a:rPr lang="en-US" dirty="0" smtClean="0"/>
              <a:t>c Sentinel-2 </a:t>
            </a:r>
            <a:r>
              <a:rPr lang="ru-RU" dirty="0"/>
              <a:t>в области блика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6400800" y="438150"/>
            <a:ext cx="2555875" cy="3886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ru-RU" sz="1400" dirty="0" smtClean="0"/>
              <a:t>Перепад яркости на границе полос используется для более надежной оценки ширины </a:t>
            </a:r>
            <a:r>
              <a:rPr lang="ru-RU" sz="1400" dirty="0" err="1" smtClean="0"/>
              <a:t>гауссианы</a:t>
            </a:r>
            <a:r>
              <a:rPr lang="ru-RU" sz="1400" dirty="0" smtClean="0"/>
              <a:t> (СКН), поскольку эти области попадают на разные участки солнечного блика</a:t>
            </a:r>
          </a:p>
          <a:p>
            <a:pPr>
              <a:spcBef>
                <a:spcPts val="1200"/>
              </a:spcBef>
              <a:buNone/>
            </a:pPr>
            <a:r>
              <a:rPr lang="ru-RU" sz="1400" dirty="0" smtClean="0"/>
              <a:t>(необходимое условие для аппроксимации)</a:t>
            </a:r>
            <a:endParaRPr lang="ru-RU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61950"/>
            <a:ext cx="586740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Алгоритм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666750"/>
            <a:ext cx="5638800" cy="5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361950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Критерий нахождения в зоне солнечного блика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200150"/>
            <a:ext cx="285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Методика работает только в области (Юровская</a:t>
            </a:r>
            <a:r>
              <a:rPr lang="en-US" dirty="0" smtClean="0"/>
              <a:t> </a:t>
            </a:r>
            <a:r>
              <a:rPr lang="ru-RU" dirty="0" smtClean="0"/>
              <a:t>и др. 2015, </a:t>
            </a:r>
            <a:r>
              <a:rPr lang="en-US" dirty="0" err="1" smtClean="0"/>
              <a:t>Kudryavtsev</a:t>
            </a:r>
            <a:r>
              <a:rPr lang="en-US" dirty="0" smtClean="0"/>
              <a:t> et al. 2017 </a:t>
            </a:r>
            <a:r>
              <a:rPr lang="ru-RU" dirty="0" smtClean="0"/>
              <a:t>)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533400" y="2571750"/>
          <a:ext cx="1560513" cy="459581"/>
        </p:xfrm>
        <a:graphic>
          <a:graphicData uri="http://schemas.openxmlformats.org/presentationml/2006/ole">
            <p:oleObj spid="_x0000_s4098" name="Формула" r:id="rId4" imgW="711000" imgH="279360" progId="Equation.3">
              <p:embed/>
            </p:oleObj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57200" y="3257550"/>
            <a:ext cx="2714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</a:t>
            </a:r>
            <a:r>
              <a:rPr lang="ru-RU" dirty="0" smtClean="0"/>
              <a:t>^2  заранее неизвестно, используется оценка для скорости ветра 5-10 м/с – границы не строгие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"/>
            <a:ext cx="77724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" y="514350"/>
            <a:ext cx="1918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Области для </a:t>
            </a:r>
          </a:p>
          <a:p>
            <a:r>
              <a:rPr lang="ru-RU" sz="2400" b="1" dirty="0" smtClean="0"/>
              <a:t>оценки СКН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0495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Разные полосы соответствуют разным участкам солнечного блика. Для решения системы уравнений требуется минимум два участка.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3257550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Автоматически отмечаются участки с захватом двух и более полос (оптимально – на границе полос).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 t="4378" b="53635"/>
          <a:stretch>
            <a:fillRect/>
          </a:stretch>
        </p:blipFill>
        <p:spPr bwMode="auto">
          <a:xfrm>
            <a:off x="2971800" y="666750"/>
            <a:ext cx="6172200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7200" y="514350"/>
            <a:ext cx="1787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Оценка СКН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1200150"/>
            <a:ext cx="24288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Внутри одной области:</a:t>
            </a:r>
          </a:p>
          <a:p>
            <a:r>
              <a:rPr lang="ru-RU" dirty="0" smtClean="0"/>
              <a:t>Для каждого пиксела наносится точка на график.</a:t>
            </a:r>
          </a:p>
          <a:p>
            <a:r>
              <a:rPr lang="ru-RU" dirty="0" smtClean="0"/>
              <a:t>Аппроксимация прямой линией и оценка ее наклона  - &gt;  </a:t>
            </a:r>
            <a:r>
              <a:rPr lang="en-US" dirty="0" smtClean="0"/>
              <a:t>s</a:t>
            </a:r>
            <a:r>
              <a:rPr lang="ru-RU" dirty="0" smtClean="0"/>
              <a:t>^2</a:t>
            </a:r>
          </a:p>
          <a:p>
            <a:r>
              <a:rPr lang="ru-RU" dirty="0" smtClean="0"/>
              <a:t>Операция повторяется для каждой области.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13335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Поле ветра</a:t>
            </a:r>
            <a:r>
              <a:rPr lang="en-US" sz="2400" b="1" dirty="0" smtClean="0"/>
              <a:t> </a:t>
            </a:r>
            <a:r>
              <a:rPr lang="ru-RU" sz="2400" b="1" dirty="0" smtClean="0"/>
              <a:t>-</a:t>
            </a:r>
            <a:r>
              <a:rPr lang="en-US" sz="2400" b="1" dirty="0" smtClean="0"/>
              <a:t>&gt; </a:t>
            </a:r>
            <a:r>
              <a:rPr lang="ru-RU" sz="2400" b="1" dirty="0" smtClean="0"/>
              <a:t>Валидация</a:t>
            </a:r>
            <a:endParaRPr lang="ru-RU" sz="2400" dirty="0"/>
          </a:p>
        </p:txBody>
      </p:sp>
      <p:pic>
        <p:nvPicPr>
          <p:cNvPr id="4" name="Рисунок 3" descr="F:\MSS\win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666750"/>
            <a:ext cx="6477000" cy="388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57200" y="742950"/>
            <a:ext cx="2362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Результат обработки 9 изображений</a:t>
            </a:r>
          </a:p>
          <a:p>
            <a:endParaRPr lang="ru-RU" sz="1400" dirty="0" smtClean="0"/>
          </a:p>
          <a:p>
            <a:r>
              <a:rPr lang="ru-RU" sz="1400" dirty="0" smtClean="0"/>
              <a:t>Строится </a:t>
            </a:r>
            <a:r>
              <a:rPr lang="ru-RU" sz="1400" dirty="0" smtClean="0"/>
              <a:t>поле СКН.</a:t>
            </a:r>
          </a:p>
          <a:p>
            <a:r>
              <a:rPr lang="ru-RU" sz="1400" dirty="0" smtClean="0"/>
              <a:t>Необходимо оценить поле ветра:</a:t>
            </a:r>
          </a:p>
          <a:p>
            <a:r>
              <a:rPr lang="ru-RU" sz="1400" dirty="0" smtClean="0"/>
              <a:t>s^2=0.003+0.00512*</a:t>
            </a:r>
            <a:r>
              <a:rPr lang="en-US" sz="1400" dirty="0" smtClean="0"/>
              <a:t>U</a:t>
            </a:r>
            <a:r>
              <a:rPr lang="ru-RU" sz="1400" dirty="0" smtClean="0"/>
              <a:t>10 </a:t>
            </a:r>
            <a:endParaRPr lang="ru-RU" sz="1400" dirty="0" smtClean="0"/>
          </a:p>
          <a:p>
            <a:r>
              <a:rPr lang="ru-RU" sz="1400" dirty="0" smtClean="0"/>
              <a:t>(</a:t>
            </a:r>
            <a:r>
              <a:rPr lang="en-US" sz="1400" dirty="0" smtClean="0"/>
              <a:t>Cox and Munk</a:t>
            </a:r>
            <a:r>
              <a:rPr lang="ru-RU" sz="1400" dirty="0" smtClean="0"/>
              <a:t>, 1954</a:t>
            </a:r>
            <a:r>
              <a:rPr lang="ru-RU" sz="1400" dirty="0" smtClean="0"/>
              <a:t>)</a:t>
            </a:r>
          </a:p>
          <a:p>
            <a:endParaRPr lang="ru-RU" sz="1400" dirty="0" smtClean="0"/>
          </a:p>
          <a:p>
            <a:r>
              <a:rPr lang="ru-RU" sz="1400" dirty="0" smtClean="0"/>
              <a:t>Полученный результат сопоставляется с данными численного </a:t>
            </a:r>
            <a:r>
              <a:rPr lang="ru-RU" sz="1400" dirty="0" smtClean="0"/>
              <a:t>моделирования</a:t>
            </a:r>
          </a:p>
          <a:p>
            <a:endParaRPr lang="ru-RU" sz="1400" dirty="0" smtClean="0"/>
          </a:p>
          <a:p>
            <a:r>
              <a:rPr lang="ru-RU" sz="1400" dirty="0" smtClean="0"/>
              <a:t>Получено хорошее качественное соответствие полученных скоростей ветра с результатами численного моделирования </a:t>
            </a:r>
            <a:endParaRPr lang="en-US" sz="1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3200400" y="4400550"/>
            <a:ext cx="5253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/>
              <a:t>Модель – </a:t>
            </a:r>
            <a:r>
              <a:rPr lang="en-US" sz="1000" dirty="0" smtClean="0"/>
              <a:t>NCEP NOMAD (National Centers for Environmental Prediction, </a:t>
            </a:r>
            <a:r>
              <a:rPr lang="ru-RU" sz="1000" dirty="0" smtClean="0"/>
              <a:t> </a:t>
            </a:r>
            <a:r>
              <a:rPr lang="en-US" sz="1000" dirty="0" smtClean="0"/>
              <a:t>NOAA Operational Model Archive and Distribution System)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538665"/>
            <a:ext cx="2133600" cy="27384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Выводы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Предложен метод оценки скорости ветра по оптическим изображениям со спутника</a:t>
            </a:r>
            <a:r>
              <a:rPr lang="en-US" dirty="0" smtClean="0"/>
              <a:t> Sentinel-2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Метод дает достаточно надежные оценки. </a:t>
            </a:r>
          </a:p>
          <a:p>
            <a:r>
              <a:rPr lang="ru-RU" dirty="0" smtClean="0"/>
              <a:t>Благодаря высокой частоте посещения одного и того же участка спутником </a:t>
            </a:r>
            <a:r>
              <a:rPr lang="en-US" dirty="0" smtClean="0"/>
              <a:t>Sentinel-2 (A, B) </a:t>
            </a:r>
            <a:r>
              <a:rPr lang="ru-RU" dirty="0" smtClean="0"/>
              <a:t>и широкодоступной, постоянно обновляемой базе данных можно усовершенствовать способ построения поля скоростей ветра </a:t>
            </a:r>
            <a:r>
              <a:rPr lang="ru-RU" dirty="0" smtClean="0"/>
              <a:t>с высоким разрешением на </a:t>
            </a:r>
            <a:r>
              <a:rPr lang="ru-RU" dirty="0" smtClean="0"/>
              <a:t>глобальных масштабах 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Актуальность темы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sz="2900" dirty="0" smtClean="0"/>
              <a:t>Динамические процессы в океане влияют на шероховатость </a:t>
            </a:r>
            <a:r>
              <a:rPr lang="ru-RU" sz="2900" dirty="0" smtClean="0"/>
              <a:t>поверхности</a:t>
            </a:r>
            <a:r>
              <a:rPr lang="ru-RU" sz="2900" dirty="0" smtClean="0"/>
              <a:t>, определяемую с</a:t>
            </a:r>
            <a:r>
              <a:rPr lang="ru-RU" sz="2900" dirty="0" smtClean="0"/>
              <a:t>реднеквадратичным наклоном поверхности </a:t>
            </a:r>
            <a:r>
              <a:rPr lang="ru-RU" sz="2900" dirty="0" smtClean="0"/>
              <a:t>– </a:t>
            </a:r>
            <a:r>
              <a:rPr lang="ru-RU" sz="2900" dirty="0" smtClean="0"/>
              <a:t>СКН. </a:t>
            </a:r>
            <a:endParaRPr lang="ru-RU" sz="2900" dirty="0" smtClean="0"/>
          </a:p>
          <a:p>
            <a:r>
              <a:rPr lang="ru-RU" sz="2900" dirty="0" smtClean="0"/>
              <a:t>Параметры, влияющие на СКН:</a:t>
            </a:r>
          </a:p>
          <a:p>
            <a:pPr lvl="1"/>
            <a:r>
              <a:rPr lang="ru-RU" sz="2900" b="1" i="1" dirty="0" smtClean="0"/>
              <a:t>Скорость ветра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Наличие поверхностных пленок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Подповерхностные процессы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Распространение внутренних волн</a:t>
            </a:r>
            <a:r>
              <a:rPr lang="en-US" sz="2900" dirty="0" smtClean="0"/>
              <a:t>;</a:t>
            </a:r>
          </a:p>
          <a:p>
            <a:pPr lvl="1"/>
            <a:r>
              <a:rPr lang="ru-RU" sz="2900" dirty="0" smtClean="0"/>
              <a:t>Изменения топографии дна;</a:t>
            </a:r>
          </a:p>
          <a:p>
            <a:pPr lvl="1"/>
            <a:r>
              <a:rPr lang="ru-RU" sz="2900" dirty="0" smtClean="0"/>
              <a:t>Наличия течений, вихрей, температурных фронтов, зон конвергенции и дивергенции;</a:t>
            </a:r>
          </a:p>
          <a:p>
            <a:pPr marL="342881" lvl="1" indent="-342881">
              <a:buFont typeface="Arial" pitchFamily="34" charset="0"/>
              <a:buChar char="•"/>
            </a:pPr>
            <a:r>
              <a:rPr lang="ru-RU" sz="2900" dirty="0" smtClean="0"/>
              <a:t>Количественная оценка СКН позволяет решать обратные задачи – получать информацию о перечисленных динамических процессах.</a:t>
            </a:r>
          </a:p>
          <a:p>
            <a:endParaRPr lang="ru-RU" dirty="0" smtClean="0"/>
          </a:p>
        </p:txBody>
      </p:sp>
      <p:sp>
        <p:nvSpPr>
          <p:cNvPr id="6146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484415">
            <a:off x="839583" y="1981490"/>
            <a:ext cx="7199342" cy="857250"/>
          </a:xfrm>
        </p:spPr>
        <p:txBody>
          <a:bodyPr>
            <a:noAutofit/>
          </a:bodyPr>
          <a:lstStyle/>
          <a:p>
            <a:pPr algn="l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4864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Возможные приложения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8115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фундаментальные исследования динамики океана и взаимодействия океана и атмосферы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получение информации о метеорологических параметрах</a:t>
            </a:r>
            <a:r>
              <a:rPr lang="en-US" sz="2400" dirty="0" smtClean="0"/>
              <a:t>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мониторинг загрязнений морской поверхности</a:t>
            </a:r>
            <a:r>
              <a:rPr lang="en-US" sz="2400" dirty="0" smtClean="0"/>
              <a:t>;</a:t>
            </a:r>
            <a:r>
              <a:rPr lang="ru-RU" sz="2400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наблюдение подповерхностных процессов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транспорт биопродуктивного вещества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и др.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Цель исследования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229600" cy="213359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Разработка и тестирование алгоритма оценки СКН по спутниковым изображениям в зоне солнечного блика, используя методы обработки спутниковых изображений.</a:t>
            </a:r>
          </a:p>
          <a:p>
            <a:r>
              <a:rPr lang="ru-RU" sz="2400" dirty="0" smtClean="0"/>
              <a:t>Получение достоверных значений скоростей приповерхностного ветра.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Постановка задачи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Анализ и усовершенствование метода для обработки многоспектральных изображений со спутника.</a:t>
            </a:r>
            <a:endParaRPr lang="en-US" dirty="0" smtClean="0"/>
          </a:p>
          <a:p>
            <a:r>
              <a:rPr lang="ru-RU" dirty="0" smtClean="0"/>
              <a:t>Разработка алгоритма и его реализация в виде программы на языке </a:t>
            </a:r>
            <a:r>
              <a:rPr lang="en-US" dirty="0" smtClean="0"/>
              <a:t>Matlab.</a:t>
            </a:r>
            <a:endParaRPr lang="ru-RU" dirty="0" smtClean="0"/>
          </a:p>
          <a:p>
            <a:r>
              <a:rPr lang="ru-RU" dirty="0" smtClean="0"/>
              <a:t>Проверка полученных результатов с помощью данных, собранных в рассматриваемом </a:t>
            </a:r>
            <a:r>
              <a:rPr lang="ru-RU" dirty="0" smtClean="0"/>
              <a:t>участке.</a:t>
            </a:r>
            <a:endParaRPr lang="ru-RU" dirty="0" smtClean="0"/>
          </a:p>
          <a:p>
            <a:pPr>
              <a:tabLst>
                <a:tab pos="3319463" algn="l"/>
              </a:tabLst>
            </a:pPr>
            <a:r>
              <a:rPr lang="ru-RU" dirty="0" smtClean="0"/>
              <a:t>Анализ результатов и </a:t>
            </a:r>
            <a:r>
              <a:rPr lang="ru-RU" dirty="0" smtClean="0"/>
              <a:t>формулирование выводов.</a:t>
            </a: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1148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Предмет исследования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74295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Широкополосные многоспектральные снимки миссии </a:t>
            </a:r>
            <a:r>
              <a:rPr lang="en-US" sz="2400" dirty="0" smtClean="0"/>
              <a:t>Sentinel-2</a:t>
            </a:r>
            <a:r>
              <a:rPr lang="ru-RU" sz="2400" dirty="0" smtClean="0"/>
              <a:t> </a:t>
            </a:r>
            <a:r>
              <a:rPr lang="en-US" sz="2400" dirty="0" smtClean="0"/>
              <a:t>(ESA)</a:t>
            </a:r>
            <a:r>
              <a:rPr lang="ru-RU" sz="2400" dirty="0" smtClean="0"/>
              <a:t> </a:t>
            </a:r>
            <a:r>
              <a:rPr lang="ru-RU" sz="2400" dirty="0" smtClean="0"/>
              <a:t>морской </a:t>
            </a:r>
            <a:r>
              <a:rPr lang="ru-RU" sz="2400" dirty="0" smtClean="0"/>
              <a:t>поверхности в зоне солнечного </a:t>
            </a:r>
            <a:r>
              <a:rPr lang="ru-RU" sz="2400" dirty="0" smtClean="0"/>
              <a:t>блика.</a:t>
            </a:r>
          </a:p>
          <a:p>
            <a:endParaRPr lang="ru-RU" sz="2400" dirty="0" smtClean="0"/>
          </a:p>
          <a:p>
            <a:r>
              <a:rPr lang="ru-RU" sz="2400" dirty="0" smtClean="0"/>
              <a:t>Преимуществом этих данных является </a:t>
            </a:r>
          </a:p>
          <a:p>
            <a:r>
              <a:rPr lang="ru-RU" sz="2400" dirty="0" smtClean="0"/>
              <a:t>-</a:t>
            </a:r>
            <a:r>
              <a:rPr lang="ru-RU" sz="2400" dirty="0" smtClean="0"/>
              <a:t>высокое пространственное разрешение (10 м)</a:t>
            </a:r>
            <a:r>
              <a:rPr lang="ru-RU" sz="2400" dirty="0" smtClean="0"/>
              <a:t>, </a:t>
            </a:r>
          </a:p>
          <a:p>
            <a:r>
              <a:rPr lang="ru-RU" sz="2400" dirty="0" smtClean="0"/>
              <a:t>-</a:t>
            </a:r>
            <a:r>
              <a:rPr lang="ru-RU" sz="2400" dirty="0" smtClean="0"/>
              <a:t>высокая частота повторных посещений (система включает 2 спутника), </a:t>
            </a:r>
          </a:p>
          <a:p>
            <a:r>
              <a:rPr lang="ru-RU" sz="2400" dirty="0" smtClean="0"/>
              <a:t>-подробное (</a:t>
            </a:r>
            <a:r>
              <a:rPr lang="ru-RU" sz="2400" dirty="0" err="1" smtClean="0"/>
              <a:t>попиксельное</a:t>
            </a:r>
            <a:r>
              <a:rPr lang="ru-RU" sz="2400" dirty="0" smtClean="0"/>
              <a:t>) описание геометрии съемки </a:t>
            </a:r>
            <a:r>
              <a:rPr lang="ru-RU" sz="2400" dirty="0" smtClean="0"/>
              <a:t>в метаданных</a:t>
            </a:r>
            <a:r>
              <a:rPr lang="ru-RU" sz="2400" dirty="0" smtClean="0"/>
              <a:t> </a:t>
            </a:r>
          </a:p>
          <a:p>
            <a:r>
              <a:rPr lang="ru-RU" sz="2400" dirty="0" smtClean="0"/>
              <a:t>-</a:t>
            </a:r>
            <a:r>
              <a:rPr lang="ru-RU" sz="2400" dirty="0" smtClean="0"/>
              <a:t>открытый доступ к данным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313544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Выражение для яркости поверхности в зоне блика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86350"/>
            <a:ext cx="4495799" cy="345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Ьфкшф\Desktop\ang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52550"/>
            <a:ext cx="2819400" cy="179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5562600" y="971550"/>
          <a:ext cx="3088628" cy="560818"/>
        </p:xfrm>
        <a:graphic>
          <a:graphicData uri="http://schemas.openxmlformats.org/presentationml/2006/ole">
            <p:oleObj spid="_x0000_s1026" name="Формула" r:id="rId5" imgW="1777229" imgH="431613" progId="Equation.3">
              <p:embed/>
            </p:oleObj>
          </a:graphicData>
        </a:graphic>
      </p:graphicFrame>
      <p:sp>
        <p:nvSpPr>
          <p:cNvPr id="8" name="Прямоугольник 18"/>
          <p:cNvSpPr>
            <a:spLocks noChangeArrowheads="1"/>
          </p:cNvSpPr>
          <p:nvPr/>
        </p:nvSpPr>
        <p:spPr bwMode="auto">
          <a:xfrm>
            <a:off x="228600" y="3028950"/>
            <a:ext cx="34559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/>
              <a:t>Es</a:t>
            </a:r>
            <a:r>
              <a:rPr lang="en-US" sz="1400" dirty="0"/>
              <a:t> – </a:t>
            </a:r>
            <a:r>
              <a:rPr lang="ru-RU" sz="1400" dirty="0"/>
              <a:t>интенсивность     солнечного излучения</a:t>
            </a:r>
          </a:p>
        </p:txBody>
      </p:sp>
      <p:sp>
        <p:nvSpPr>
          <p:cNvPr id="9" name="Прямоугольник 22"/>
          <p:cNvSpPr>
            <a:spLocks noChangeArrowheads="1"/>
          </p:cNvSpPr>
          <p:nvPr/>
        </p:nvSpPr>
        <p:spPr bwMode="auto">
          <a:xfrm>
            <a:off x="457200" y="3486150"/>
            <a:ext cx="20161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- </a:t>
            </a:r>
            <a:r>
              <a:rPr lang="ru-RU" sz="1400" dirty="0"/>
              <a:t>коэффициент Френеля</a:t>
            </a: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/>
        </p:nvGraphicFramePr>
        <p:xfrm>
          <a:off x="228600" y="3562350"/>
          <a:ext cx="269733" cy="214777"/>
        </p:xfrm>
        <a:graphic>
          <a:graphicData uri="http://schemas.openxmlformats.org/presentationml/2006/ole">
            <p:oleObj spid="_x0000_s1027" name="Формула" r:id="rId6" imgW="152268" imgH="164957" progId="Equation.3">
              <p:embed/>
            </p:oleObj>
          </a:graphicData>
        </a:graphic>
      </p:graphicFrame>
      <p:sp>
        <p:nvSpPr>
          <p:cNvPr id="11" name="Прямоугольник 25"/>
          <p:cNvSpPr>
            <a:spLocks noChangeArrowheads="1"/>
          </p:cNvSpPr>
          <p:nvPr/>
        </p:nvSpPr>
        <p:spPr bwMode="auto">
          <a:xfrm>
            <a:off x="152400" y="3790950"/>
            <a:ext cx="37798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/>
              <a:t> </a:t>
            </a:r>
            <a:r>
              <a:rPr lang="en-US" sz="1400" i="1" dirty="0"/>
              <a:t>P</a:t>
            </a:r>
            <a:r>
              <a:rPr lang="en-US" sz="1400" dirty="0"/>
              <a:t> </a:t>
            </a:r>
            <a:r>
              <a:rPr lang="en-US" sz="1400" dirty="0" smtClean="0"/>
              <a:t>–</a:t>
            </a:r>
            <a:r>
              <a:rPr lang="ru-RU" sz="1400" dirty="0" smtClean="0"/>
              <a:t> распределение </a:t>
            </a:r>
            <a:r>
              <a:rPr lang="ru-RU" sz="1400" dirty="0"/>
              <a:t>вероятностей для уклонов морской поверхности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12" name="Прямоугольник 16"/>
          <p:cNvSpPr>
            <a:spLocks noChangeArrowheads="1"/>
          </p:cNvSpPr>
          <p:nvPr/>
        </p:nvSpPr>
        <p:spPr bwMode="auto">
          <a:xfrm>
            <a:off x="152400" y="4248150"/>
            <a:ext cx="32766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smtClean="0"/>
              <a:t>Z1, Z2 </a:t>
            </a:r>
            <a:r>
              <a:rPr lang="en-US" sz="1400" dirty="0" smtClean="0"/>
              <a:t>- </a:t>
            </a:r>
            <a:r>
              <a:rPr lang="ru-RU" sz="1400" dirty="0" smtClean="0"/>
              <a:t>наклоны </a:t>
            </a:r>
            <a:r>
              <a:rPr lang="ru-RU" sz="1400" dirty="0"/>
              <a:t>морской поверхности, удовлетворяющие условиям зеркального </a:t>
            </a:r>
            <a:r>
              <a:rPr lang="ru-RU" sz="1400" dirty="0" smtClean="0"/>
              <a:t>отражения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52400" y="514350"/>
            <a:ext cx="51816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defRPr/>
            </a:pPr>
            <a:r>
              <a:rPr lang="ru-RU" sz="1100" dirty="0" smtClean="0"/>
              <a:t>Каждый пиксел изображения – участок поверхности с определенным количеством зеркальных точек </a:t>
            </a:r>
            <a:r>
              <a:rPr lang="en-US" sz="1100" i="1" dirty="0" smtClean="0"/>
              <a:t>Z1, Z2</a:t>
            </a:r>
            <a:r>
              <a:rPr lang="ru-RU" sz="1100" dirty="0" smtClean="0"/>
              <a:t>, определяющих его </a:t>
            </a:r>
            <a:r>
              <a:rPr lang="ru-RU" sz="1100" dirty="0" smtClean="0"/>
              <a:t>яркость</a:t>
            </a:r>
          </a:p>
          <a:p>
            <a:pPr marL="342900" lvl="0" indent="-342900" defTabSz="914400">
              <a:defRPr/>
            </a:pPr>
            <a:endParaRPr lang="ru-RU" sz="1100" dirty="0" smtClean="0"/>
          </a:p>
          <a:p>
            <a:pPr marL="342900" lvl="0" indent="-342900" defTabSz="914400">
              <a:defRPr/>
            </a:pPr>
            <a:r>
              <a:rPr lang="ru-RU" sz="1100" dirty="0" smtClean="0"/>
              <a:t>Считаем</a:t>
            </a:r>
            <a:r>
              <a:rPr lang="ru-RU" sz="1100" dirty="0" smtClean="0"/>
              <a:t>, что яркость определяется только отражением от солнечного диска и пренебрегаем рассеянным излучением от неба и излучением водной толщи</a:t>
            </a:r>
            <a:r>
              <a:rPr lang="ru-RU" sz="1100" dirty="0" smtClean="0"/>
              <a:t> </a:t>
            </a:r>
            <a:endParaRPr lang="ru-RU" sz="11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086600" y="666750"/>
            <a:ext cx="1828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defRPr/>
            </a:pPr>
            <a:r>
              <a:rPr lang="ru-RU" sz="1100" dirty="0" smtClean="0"/>
              <a:t>Кокс и </a:t>
            </a:r>
            <a:r>
              <a:rPr lang="ru-RU" sz="1100" dirty="0" err="1" smtClean="0"/>
              <a:t>Манк</a:t>
            </a:r>
            <a:r>
              <a:rPr lang="ru-RU" sz="1100" dirty="0" smtClean="0"/>
              <a:t> 1956</a:t>
            </a:r>
            <a:endParaRPr lang="ru-RU" sz="1100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5105400" cy="60664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/>
              <a:t>Подход к оценке дисперсии уклонов</a:t>
            </a:r>
            <a:endParaRPr lang="ru-RU" sz="2400" b="1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24200" y="895350"/>
          <a:ext cx="2388022" cy="469281"/>
        </p:xfrm>
        <a:graphic>
          <a:graphicData uri="http://schemas.openxmlformats.org/presentationml/2006/ole">
            <p:oleObj spid="_x0000_s2050" name="Формула" r:id="rId3" imgW="1688760" imgH="444240" progId="Equation.3">
              <p:embed/>
            </p:oleObj>
          </a:graphicData>
        </a:graphic>
      </p:graphicFrame>
      <p:sp>
        <p:nvSpPr>
          <p:cNvPr id="6" name="Стрелка вправо 5"/>
          <p:cNvSpPr/>
          <p:nvPr/>
        </p:nvSpPr>
        <p:spPr>
          <a:xfrm>
            <a:off x="2362200" y="1047750"/>
            <a:ext cx="571504" cy="16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606" name="Picture 6" descr="P1_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32" y="514350"/>
            <a:ext cx="327967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Содержимое 7"/>
          <p:cNvSpPr txBox="1">
            <a:spLocks/>
          </p:cNvSpPr>
          <p:nvPr/>
        </p:nvSpPr>
        <p:spPr>
          <a:xfrm>
            <a:off x="6019800" y="2800350"/>
            <a:ext cx="2852734" cy="321471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1400" dirty="0" smtClean="0"/>
              <a:t>P = 1/(</a:t>
            </a:r>
            <a:r>
              <a:rPr lang="en-US" sz="1400" dirty="0" smtClean="0"/>
              <a:t>pi</a:t>
            </a:r>
            <a:r>
              <a:rPr lang="ru-RU" sz="1400" dirty="0" smtClean="0"/>
              <a:t>*</a:t>
            </a:r>
            <a:r>
              <a:rPr lang="en-US" sz="1400" dirty="0" smtClean="0"/>
              <a:t>s</a:t>
            </a:r>
            <a:r>
              <a:rPr lang="ru-RU" sz="1400" dirty="0" smtClean="0"/>
              <a:t>^2)*</a:t>
            </a:r>
            <a:r>
              <a:rPr lang="en-US" sz="1400" dirty="0" smtClean="0"/>
              <a:t>exp</a:t>
            </a:r>
            <a:r>
              <a:rPr lang="ru-RU" sz="1400" dirty="0" smtClean="0"/>
              <a:t>(-(</a:t>
            </a:r>
            <a:r>
              <a:rPr lang="en-US" sz="1400" dirty="0" err="1" smtClean="0"/>
              <a:t>Zx</a:t>
            </a:r>
            <a:r>
              <a:rPr lang="ru-RU" sz="1400" dirty="0" smtClean="0"/>
              <a:t>^2+</a:t>
            </a:r>
            <a:r>
              <a:rPr lang="en-US" sz="1400" dirty="0" err="1" smtClean="0"/>
              <a:t>Zy</a:t>
            </a:r>
            <a:r>
              <a:rPr lang="ru-RU" sz="1400" dirty="0" smtClean="0"/>
              <a:t>^2)/</a:t>
            </a:r>
            <a:r>
              <a:rPr lang="en-US" sz="1400" dirty="0" smtClean="0"/>
              <a:t>s</a:t>
            </a:r>
            <a:r>
              <a:rPr lang="ru-RU" sz="1400" dirty="0" smtClean="0"/>
              <a:t>^2)</a:t>
            </a:r>
          </a:p>
        </p:txBody>
      </p:sp>
      <p:pic>
        <p:nvPicPr>
          <p:cNvPr id="16" name="Рисунок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581150"/>
            <a:ext cx="1357322" cy="26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2119320"/>
            <a:ext cx="2857520" cy="80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895350"/>
            <a:ext cx="21336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457200" y="3257550"/>
            <a:ext cx="8305800" cy="1716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Ширина </a:t>
            </a:r>
            <a:r>
              <a:rPr lang="ru-RU" sz="1600" dirty="0" err="1" smtClean="0">
                <a:latin typeface="+mj-lt"/>
                <a:ea typeface="+mj-ea"/>
                <a:cs typeface="+mj-cs"/>
              </a:rPr>
              <a:t>гауссианы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 является искомым СКН.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Для определения СКН решается система уравнений, записанных для каждой точки изображения,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методом наименьших квадратов</a:t>
            </a:r>
            <a:r>
              <a:rPr lang="en-US" sz="1600" dirty="0" smtClean="0">
                <a:latin typeface="+mj-lt"/>
                <a:ea typeface="+mj-ea"/>
                <a:cs typeface="+mj-cs"/>
              </a:rPr>
              <a:t> </a:t>
            </a: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1600" dirty="0" smtClean="0">
                <a:latin typeface="+mj-lt"/>
                <a:ea typeface="+mj-ea"/>
                <a:cs typeface="+mj-cs"/>
              </a:rPr>
              <a:t>Bi’=C1*</a:t>
            </a:r>
            <a:r>
              <a:rPr lang="en-US" sz="1600" dirty="0" smtClean="0"/>
              <a:t> exp</a:t>
            </a:r>
            <a:r>
              <a:rPr lang="ru-RU" sz="1600" dirty="0" smtClean="0"/>
              <a:t>(-(</a:t>
            </a:r>
            <a:r>
              <a:rPr lang="en-US" sz="1600" dirty="0" err="1" smtClean="0"/>
              <a:t>Zx</a:t>
            </a:r>
            <a:r>
              <a:rPr lang="ru-RU" sz="1600" dirty="0" smtClean="0"/>
              <a:t>^2+</a:t>
            </a:r>
            <a:r>
              <a:rPr lang="en-US" sz="1600" dirty="0" err="1" smtClean="0"/>
              <a:t>Zy</a:t>
            </a:r>
            <a:r>
              <a:rPr lang="ru-RU" sz="1600" dirty="0" smtClean="0"/>
              <a:t>^2)/</a:t>
            </a:r>
            <a:r>
              <a:rPr lang="en-US" sz="1600" dirty="0" smtClean="0"/>
              <a:t>s</a:t>
            </a:r>
            <a:r>
              <a:rPr lang="ru-RU" sz="1600" dirty="0" smtClean="0"/>
              <a:t>^2</a:t>
            </a: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828800" y="120015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Модифицированная яркость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57200" y="3943350"/>
            <a:ext cx="4248472" cy="91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53400" cy="601470"/>
          </a:xfrm>
        </p:spPr>
        <p:txBody>
          <a:bodyPr>
            <a:noAutofit/>
          </a:bodyPr>
          <a:lstStyle/>
          <a:p>
            <a:pPr algn="l"/>
            <a:r>
              <a:rPr lang="ru-RU" sz="2000" b="1" dirty="0" smtClean="0"/>
              <a:t>Восстановление скорости ветра по распределению уклонов морской поверхности</a:t>
            </a:r>
            <a:endParaRPr lang="ru-RU" sz="2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409950"/>
            <a:ext cx="4730824" cy="380070"/>
          </a:xfrm>
        </p:spPr>
        <p:txBody>
          <a:bodyPr>
            <a:noAutofit/>
          </a:bodyPr>
          <a:lstStyle/>
          <a:p>
            <a:r>
              <a:rPr lang="ru-RU" sz="2000" dirty="0" smtClean="0"/>
              <a:t>Зависимость Кокса и Манка (1954):</a:t>
            </a:r>
            <a:endParaRPr lang="ru-RU" sz="2000" dirty="0"/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533400" y="4019550"/>
          <a:ext cx="4124486" cy="810090"/>
        </p:xfrm>
        <a:graphic>
          <a:graphicData uri="http://schemas.openxmlformats.org/presentationml/2006/ole">
            <p:oleObj spid="_x0000_s3076" name="Формула" r:id="rId3" imgW="1015920" imgH="266400" progId="Equation.3">
              <p:embed/>
            </p:oleObj>
          </a:graphicData>
        </a:graphic>
      </p:graphicFrame>
      <p:sp>
        <p:nvSpPr>
          <p:cNvPr id="10" name="Содержимое 2"/>
          <p:cNvSpPr txBox="1">
            <a:spLocks/>
          </p:cNvSpPr>
          <p:nvPr/>
        </p:nvSpPr>
        <p:spPr>
          <a:xfrm>
            <a:off x="4876800" y="1200150"/>
            <a:ext cx="3581400" cy="685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Среднеквадратичный уклон </a:t>
            </a:r>
            <a:endParaRPr kumimoji="0" lang="ru-R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морской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поверхности: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7519988" y="1519238"/>
          <a:ext cx="557212" cy="519112"/>
        </p:xfrm>
        <a:graphic>
          <a:graphicData uri="http://schemas.openxmlformats.org/presentationml/2006/ole">
            <p:oleObj spid="_x0000_s3077" name="Формула" r:id="rId4" imgW="152280" imgH="190440" progId="Equation.3">
              <p:embed/>
            </p:oleObj>
          </a:graphicData>
        </a:graphic>
      </p:graphicFrame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Рисунок 1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29479" y="895350"/>
            <a:ext cx="317112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9017</TotalTime>
  <Words>797</Words>
  <Application>Microsoft Office PowerPoint</Application>
  <PresentationFormat>Экран (16:9)</PresentationFormat>
  <Paragraphs>117</Paragraphs>
  <Slides>20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Office Theme</vt:lpstr>
      <vt:lpstr>Формула</vt:lpstr>
      <vt:lpstr>Microsoft Equation 3.0</vt:lpstr>
      <vt:lpstr>Дисперсия уклонов морской поверхности по изображениям со спутника Сентинел-2 в зоне солнечного блика</vt:lpstr>
      <vt:lpstr>Актуальность темы</vt:lpstr>
      <vt:lpstr>Возможные приложения</vt:lpstr>
      <vt:lpstr>Цель исследования</vt:lpstr>
      <vt:lpstr>Постановка задачи</vt:lpstr>
      <vt:lpstr>Предмет исследования</vt:lpstr>
      <vt:lpstr>Выражение для яркости поверхности в зоне блика</vt:lpstr>
      <vt:lpstr>Подход к оценке дисперсии уклонов</vt:lpstr>
      <vt:lpstr>Восстановление скорости ветра по распределению уклонов морской поверхности</vt:lpstr>
      <vt:lpstr>Применение подхода к спутниковым изображениям</vt:lpstr>
      <vt:lpstr>Спутниковые измерения датчиками “push-broom”</vt:lpstr>
      <vt:lpstr>Слайд 12</vt:lpstr>
      <vt:lpstr>Слайд 13</vt:lpstr>
      <vt:lpstr>Алгоритм</vt:lpstr>
      <vt:lpstr>Слайд 15</vt:lpstr>
      <vt:lpstr>Слайд 16</vt:lpstr>
      <vt:lpstr>Слайд 17</vt:lpstr>
      <vt:lpstr>Слайд 18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Дисперсия уклонов морской поверхности по изображениям со спутника Sentinel-2 в зоне солнечного блика</dc:title>
  <cp:lastModifiedBy>user</cp:lastModifiedBy>
  <cp:revision>389</cp:revision>
  <dcterms:modified xsi:type="dcterms:W3CDTF">2022-05-23T16:24:50Z</dcterms:modified>
</cp:coreProperties>
</file>